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0"/>
  </p:notesMasterIdLst>
  <p:sldIdLst>
    <p:sldId id="256" r:id="rId2"/>
    <p:sldId id="258" r:id="rId3"/>
    <p:sldId id="259" r:id="rId4"/>
    <p:sldId id="263" r:id="rId5"/>
    <p:sldId id="264" r:id="rId6"/>
    <p:sldId id="265" r:id="rId7"/>
    <p:sldId id="266" r:id="rId8"/>
    <p:sldId id="267" r:id="rId9"/>
    <p:sldId id="271" r:id="rId10"/>
    <p:sldId id="272" r:id="rId11"/>
    <p:sldId id="270" r:id="rId12"/>
    <p:sldId id="269" r:id="rId13"/>
    <p:sldId id="268" r:id="rId14"/>
    <p:sldId id="273" r:id="rId15"/>
    <p:sldId id="275" r:id="rId16"/>
    <p:sldId id="276" r:id="rId17"/>
    <p:sldId id="283" r:id="rId18"/>
    <p:sldId id="277" r:id="rId19"/>
    <p:sldId id="278" r:id="rId20"/>
    <p:sldId id="279" r:id="rId21"/>
    <p:sldId id="281" r:id="rId22"/>
    <p:sldId id="282" r:id="rId23"/>
    <p:sldId id="280" r:id="rId24"/>
    <p:sldId id="285" r:id="rId25"/>
    <p:sldId id="284" r:id="rId26"/>
    <p:sldId id="287" r:id="rId27"/>
    <p:sldId id="289" r:id="rId28"/>
    <p:sldId id="291"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0A6D76-AE17-46A5-81AE-5485A1116D5C}" type="datetimeFigureOut">
              <a:rPr lang="en-GB" smtClean="0"/>
              <a:pPr/>
              <a:t>08/02/2012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FE0D3E-FAA0-43AE-931E-BF12FA164031}"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FFE0D3E-FAA0-43AE-931E-BF12FA164031}" type="slidenum">
              <a:rPr lang="en-GB" smtClean="0"/>
              <a:pPr/>
              <a:t>19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B0ADBC86-69DB-4410-841C-42400B539354}" type="datetimeFigureOut">
              <a:rPr lang="en-GB" smtClean="0"/>
              <a:pPr/>
              <a:t>08/02/2012</a:t>
            </a:fld>
            <a:endParaRPr lang="en-GB"/>
          </a:p>
        </p:txBody>
      </p:sp>
      <p:sp>
        <p:nvSpPr>
          <p:cNvPr id="2" name="Footer Placeholder 1"/>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a:xfrm>
            <a:off x="8229600" y="6473952"/>
            <a:ext cx="758952" cy="246888"/>
          </a:xfrm>
        </p:spPr>
        <p:txBody>
          <a:bodyPr/>
          <a:lstStyle/>
          <a:p>
            <a:fld id="{79360EAD-2F90-4630-804F-CCA55082D203}"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ADBC86-69DB-4410-841C-42400B539354}" type="datetimeFigureOut">
              <a:rPr lang="en-GB" smtClean="0"/>
              <a:pPr/>
              <a:t>08/02/2012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360EAD-2F90-4630-804F-CCA55082D203}"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ADBC86-69DB-4410-841C-42400B539354}" type="datetimeFigureOut">
              <a:rPr lang="en-GB" smtClean="0"/>
              <a:pPr/>
              <a:t>08/02/2012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360EAD-2F90-4630-804F-CCA55082D203}"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0ADBC86-69DB-4410-841C-42400B539354}" type="datetimeFigureOut">
              <a:rPr lang="en-GB" smtClean="0"/>
              <a:pPr/>
              <a:t>08/02/2012</a:t>
            </a:fld>
            <a:endParaRPr lang="en-GB"/>
          </a:p>
        </p:txBody>
      </p:sp>
      <p:sp>
        <p:nvSpPr>
          <p:cNvPr id="19" name="Footer Placeholder 18"/>
          <p:cNvSpPr>
            <a:spLocks noGrp="1"/>
          </p:cNvSpPr>
          <p:nvPr>
            <p:ph type="ftr" sz="quarter" idx="11"/>
          </p:nvPr>
        </p:nvSpPr>
        <p:spPr>
          <a:xfrm>
            <a:off x="3581400" y="76200"/>
            <a:ext cx="2895600" cy="288925"/>
          </a:xfrm>
        </p:spPr>
        <p:txBody>
          <a:bodyPr/>
          <a:lstStyle/>
          <a:p>
            <a:endParaRPr lang="en-GB"/>
          </a:p>
        </p:txBody>
      </p:sp>
      <p:sp>
        <p:nvSpPr>
          <p:cNvPr id="16" name="Slide Number Placeholder 15"/>
          <p:cNvSpPr>
            <a:spLocks noGrp="1"/>
          </p:cNvSpPr>
          <p:nvPr>
            <p:ph type="sldNum" sz="quarter" idx="12"/>
          </p:nvPr>
        </p:nvSpPr>
        <p:spPr>
          <a:xfrm>
            <a:off x="8229600" y="6473952"/>
            <a:ext cx="758952" cy="246888"/>
          </a:xfrm>
        </p:spPr>
        <p:txBody>
          <a:bodyPr/>
          <a:lstStyle/>
          <a:p>
            <a:fld id="{79360EAD-2F90-4630-804F-CCA55082D203}"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B0ADBC86-69DB-4410-841C-42400B539354}" type="datetimeFigureOut">
              <a:rPr lang="en-GB" smtClean="0"/>
              <a:pPr/>
              <a:t>08/02/2012</a:t>
            </a:fld>
            <a:endParaRPr lang="en-GB"/>
          </a:p>
        </p:txBody>
      </p:sp>
      <p:sp>
        <p:nvSpPr>
          <p:cNvPr id="11" name="Footer Placeholder 10"/>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79360EAD-2F90-4630-804F-CCA55082D203}" type="slidenum">
              <a:rPr lang="en-GB" smtClean="0"/>
              <a:pPr/>
              <a:t>‹#›</a:t>
            </a:fld>
            <a:endParaRPr lang="en-GB"/>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B0ADBC86-69DB-4410-841C-42400B539354}" type="datetimeFigureOut">
              <a:rPr lang="en-GB" smtClean="0"/>
              <a:pPr/>
              <a:t>08/02/2012</a:t>
            </a:fld>
            <a:endParaRPr lang="en-GB"/>
          </a:p>
        </p:txBody>
      </p:sp>
      <p:sp>
        <p:nvSpPr>
          <p:cNvPr id="10" name="Footer Placeholder 9"/>
          <p:cNvSpPr>
            <a:spLocks noGrp="1"/>
          </p:cNvSpPr>
          <p:nvPr>
            <p:ph type="ftr" sz="quarter" idx="11"/>
          </p:nvPr>
        </p:nvSpPr>
        <p:spPr/>
        <p:txBody>
          <a:bodyPr/>
          <a:lstStyle/>
          <a:p>
            <a:endParaRPr lang="en-GB"/>
          </a:p>
        </p:txBody>
      </p:sp>
      <p:sp>
        <p:nvSpPr>
          <p:cNvPr id="31" name="Slide Number Placeholder 30"/>
          <p:cNvSpPr>
            <a:spLocks noGrp="1"/>
          </p:cNvSpPr>
          <p:nvPr>
            <p:ph type="sldNum" sz="quarter" idx="12"/>
          </p:nvPr>
        </p:nvSpPr>
        <p:spPr/>
        <p:txBody>
          <a:bodyPr/>
          <a:lstStyle/>
          <a:p>
            <a:fld id="{79360EAD-2F90-4630-804F-CCA55082D203}"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B0ADBC86-69DB-4410-841C-42400B539354}" type="datetimeFigureOut">
              <a:rPr lang="en-GB" smtClean="0"/>
              <a:pPr/>
              <a:t>08/02/2012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229600" y="6477000"/>
            <a:ext cx="762000" cy="246888"/>
          </a:xfrm>
        </p:spPr>
        <p:txBody>
          <a:bodyPr/>
          <a:lstStyle/>
          <a:p>
            <a:fld id="{79360EAD-2F90-4630-804F-CCA55082D203}" type="slidenum">
              <a:rPr lang="en-GB" smtClean="0"/>
              <a:pPr/>
              <a:t>‹#›</a:t>
            </a:fld>
            <a:endParaRPr lang="en-GB"/>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0ADBC86-69DB-4410-841C-42400B539354}" type="datetimeFigureOut">
              <a:rPr lang="en-GB" smtClean="0"/>
              <a:pPr/>
              <a:t>08/02/2012</a:t>
            </a:fld>
            <a:endParaRPr lang="en-GB"/>
          </a:p>
        </p:txBody>
      </p:sp>
      <p:sp>
        <p:nvSpPr>
          <p:cNvPr id="21" name="Footer Placeholder 20"/>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360EAD-2F90-4630-804F-CCA55082D203}"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0ADBC86-69DB-4410-841C-42400B539354}" type="datetimeFigureOut">
              <a:rPr lang="en-GB" smtClean="0"/>
              <a:pPr/>
              <a:t>08/02/2012</a:t>
            </a:fld>
            <a:endParaRPr lang="en-GB"/>
          </a:p>
        </p:txBody>
      </p:sp>
      <p:sp>
        <p:nvSpPr>
          <p:cNvPr id="24" name="Footer Placeholder 23"/>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360EAD-2F90-4630-804F-CCA55082D203}"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0ADBC86-69DB-4410-841C-42400B539354}" type="datetimeFigureOut">
              <a:rPr lang="en-GB" smtClean="0"/>
              <a:pPr/>
              <a:t>08/02/2012</a:t>
            </a:fld>
            <a:endParaRPr lang="en-GB"/>
          </a:p>
        </p:txBody>
      </p:sp>
      <p:sp>
        <p:nvSpPr>
          <p:cNvPr id="29" name="Footer Placeholder 28"/>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360EAD-2F90-4630-804F-CCA55082D203}"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B0ADBC86-69DB-4410-841C-42400B539354}" type="datetimeFigureOut">
              <a:rPr lang="en-GB" smtClean="0"/>
              <a:pPr/>
              <a:t>08/02/2012</a:t>
            </a:fld>
            <a:endParaRPr lang="en-GB"/>
          </a:p>
        </p:txBody>
      </p:sp>
      <p:sp>
        <p:nvSpPr>
          <p:cNvPr id="5" name="Footer Placeholder 4"/>
          <p:cNvSpPr>
            <a:spLocks noGrp="1"/>
          </p:cNvSpPr>
          <p:nvPr>
            <p:ph type="ftr" sz="quarter" idx="11"/>
          </p:nvPr>
        </p:nvSpPr>
        <p:spPr/>
        <p:txBody>
          <a:bodyPr/>
          <a:lstStyle/>
          <a:p>
            <a:endParaRPr lang="en-GB"/>
          </a:p>
        </p:txBody>
      </p:sp>
      <p:sp>
        <p:nvSpPr>
          <p:cNvPr id="31" name="Slide Number Placeholder 30"/>
          <p:cNvSpPr>
            <a:spLocks noGrp="1"/>
          </p:cNvSpPr>
          <p:nvPr>
            <p:ph type="sldNum" sz="quarter" idx="12"/>
          </p:nvPr>
        </p:nvSpPr>
        <p:spPr/>
        <p:txBody>
          <a:bodyPr/>
          <a:lstStyle/>
          <a:p>
            <a:fld id="{79360EAD-2F90-4630-804F-CCA55082D203}" type="slidenum">
              <a:rPr lang="en-GB" smtClean="0"/>
              <a:pPr/>
              <a:t>‹#›</a:t>
            </a:fld>
            <a:endParaRPr lang="en-GB"/>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0ADBC86-69DB-4410-841C-42400B539354}" type="datetimeFigureOut">
              <a:rPr lang="en-GB" smtClean="0"/>
              <a:pPr/>
              <a:t>08/02/2012</a:t>
            </a:fld>
            <a:endParaRPr lang="en-GB"/>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GB"/>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9360EAD-2F90-4630-804F-CCA55082D203}" type="slidenum">
              <a:rPr lang="en-GB" smtClean="0"/>
              <a:pPr/>
              <a:t>‹#›</a:t>
            </a:fld>
            <a:endParaRPr lang="en-GB"/>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wmf"/></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wmf"/><Relationship Id="rId7" Type="http://schemas.openxmlformats.org/officeDocument/2006/relationships/image" Target="../media/image22.wmf"/><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25.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The Veldt	</a:t>
            </a:r>
            <a:endParaRPr lang="en-GB" dirty="0"/>
          </a:p>
        </p:txBody>
      </p:sp>
      <p:sp>
        <p:nvSpPr>
          <p:cNvPr id="3" name="Subtitle 2"/>
          <p:cNvSpPr>
            <a:spLocks noGrp="1"/>
          </p:cNvSpPr>
          <p:nvPr>
            <p:ph type="subTitle" idx="1"/>
          </p:nvPr>
        </p:nvSpPr>
        <p:spPr/>
        <p:txBody>
          <a:bodyPr/>
          <a:lstStyle/>
          <a:p>
            <a:r>
              <a:rPr lang="en-GB" dirty="0" smtClean="0"/>
              <a:t>Ray Bradbury – Int2</a:t>
            </a:r>
            <a:endParaRPr lang="en-GB" dirty="0"/>
          </a:p>
        </p:txBody>
      </p:sp>
      <p:pic>
        <p:nvPicPr>
          <p:cNvPr id="1026" name="Picture 2" descr="C:\Documents and Settings\barnardz-s\Local Settings\Temporary Internet Files\Content.IE5\JK7Y576I\MP900427752[1].jpg"/>
          <p:cNvPicPr>
            <a:picLocks noChangeAspect="1" noChangeArrowheads="1"/>
          </p:cNvPicPr>
          <p:nvPr/>
        </p:nvPicPr>
        <p:blipFill>
          <a:blip r:embed="rId2" cstate="print"/>
          <a:srcRect/>
          <a:stretch>
            <a:fillRect/>
          </a:stretch>
        </p:blipFill>
        <p:spPr bwMode="auto">
          <a:xfrm>
            <a:off x="4496098" y="0"/>
            <a:ext cx="4647902" cy="6858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Abandonment </a:t>
            </a:r>
            <a:endParaRPr lang="en-GB" dirty="0"/>
          </a:p>
        </p:txBody>
      </p:sp>
      <p:sp>
        <p:nvSpPr>
          <p:cNvPr id="3" name="Content Placeholder 2"/>
          <p:cNvSpPr>
            <a:spLocks noGrp="1"/>
          </p:cNvSpPr>
          <p:nvPr>
            <p:ph idx="1"/>
          </p:nvPr>
        </p:nvSpPr>
        <p:spPr>
          <a:xfrm>
            <a:off x="304800" y="1554162"/>
            <a:ext cx="8686800" cy="5303838"/>
          </a:xfrm>
        </p:spPr>
        <p:txBody>
          <a:bodyPr>
            <a:normAutofit fontScale="77500" lnSpcReduction="20000"/>
          </a:bodyPr>
          <a:lstStyle/>
          <a:p>
            <a:r>
              <a:rPr lang="en-US" dirty="0" smtClean="0"/>
              <a:t>Abandonment occurs on two levels in Bradbury's story. First, the children are figuratively abandoned by their parents when they are left in the care of a technological baby sitter. </a:t>
            </a:r>
          </a:p>
          <a:p>
            <a:endParaRPr lang="en-US" dirty="0" smtClean="0"/>
          </a:p>
          <a:p>
            <a:r>
              <a:rPr lang="en-US" dirty="0" smtClean="0"/>
              <a:t>As the character of David </a:t>
            </a:r>
            <a:r>
              <a:rPr lang="en-US" dirty="0" err="1" smtClean="0"/>
              <a:t>McClean</a:t>
            </a:r>
            <a:r>
              <a:rPr lang="en-US" dirty="0" smtClean="0"/>
              <a:t> tells George, "You've let this room and this house replace you and your wife in your children's affections. This room is their mother and father, far more important in their lives than their real parents." </a:t>
            </a:r>
          </a:p>
          <a:p>
            <a:endParaRPr lang="en-US" dirty="0" smtClean="0"/>
          </a:p>
          <a:p>
            <a:r>
              <a:rPr lang="en-US" dirty="0" smtClean="0"/>
              <a:t>This accidental abdication of parental responsibility sets the children up to become emotionally attached to the nursery. Then, when George threatens to turn off the nursery, the children are terrified because now they are going to be abandoned by their new, surrogate parent, the nursery. </a:t>
            </a:r>
          </a:p>
          <a:p>
            <a:endParaRPr lang="en-GB" dirty="0"/>
          </a:p>
        </p:txBody>
      </p:sp>
      <p:pic>
        <p:nvPicPr>
          <p:cNvPr id="6148" name="Picture 4" descr="C:\Documents and Settings\barnardz-s\Local Settings\Temporary Internet Files\Content.IE5\2XRGEZJ7\MC900149603[1].wmf"/>
          <p:cNvPicPr>
            <a:picLocks noChangeAspect="1" noChangeArrowheads="1"/>
          </p:cNvPicPr>
          <p:nvPr/>
        </p:nvPicPr>
        <p:blipFill>
          <a:blip r:embed="rId2" cstate="print"/>
          <a:srcRect/>
          <a:stretch>
            <a:fillRect/>
          </a:stretch>
        </p:blipFill>
        <p:spPr bwMode="auto">
          <a:xfrm>
            <a:off x="7740352" y="0"/>
            <a:ext cx="1224136" cy="157632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Consumerism</a:t>
            </a:r>
            <a:endParaRPr lang="en-GB" dirty="0"/>
          </a:p>
        </p:txBody>
      </p:sp>
      <p:sp>
        <p:nvSpPr>
          <p:cNvPr id="3" name="Content Placeholder 2"/>
          <p:cNvSpPr>
            <a:spLocks noGrp="1"/>
          </p:cNvSpPr>
          <p:nvPr>
            <p:ph idx="1"/>
          </p:nvPr>
        </p:nvSpPr>
        <p:spPr/>
        <p:txBody>
          <a:bodyPr>
            <a:normAutofit fontScale="77500" lnSpcReduction="20000"/>
          </a:bodyPr>
          <a:lstStyle/>
          <a:p>
            <a:pPr>
              <a:buNone/>
            </a:pPr>
            <a:endParaRPr lang="en-US" dirty="0" smtClean="0"/>
          </a:p>
          <a:p>
            <a:r>
              <a:rPr lang="en-US" dirty="0" smtClean="0"/>
              <a:t>George Hadley embodies the theme of consumerism because he believes in providing the best that money can buy for his family. </a:t>
            </a:r>
          </a:p>
          <a:p>
            <a:endParaRPr lang="en-US" dirty="0" smtClean="0"/>
          </a:p>
          <a:p>
            <a:r>
              <a:rPr lang="en-US" dirty="0" smtClean="0"/>
              <a:t>George believes that he can show his family love by buying them things. Allowing material possessions to stand in for direct human interaction and expressions of love, however, is what ultimately sets George up as the enemy to his children. </a:t>
            </a:r>
          </a:p>
          <a:p>
            <a:endParaRPr lang="en-US" dirty="0" smtClean="0"/>
          </a:p>
          <a:p>
            <a:r>
              <a:rPr lang="en-US" dirty="0" smtClean="0"/>
              <a:t>The theme is succinctly summed up near the end of the story when George asks Lydia, "What prompted us to buy a nightmare?" and she replies, "Pride, money, foolishness."</a:t>
            </a:r>
          </a:p>
          <a:p>
            <a:endParaRPr lang="en-GB" dirty="0"/>
          </a:p>
        </p:txBody>
      </p:sp>
      <p:pic>
        <p:nvPicPr>
          <p:cNvPr id="5122" name="Picture 2" descr="C:\Documents and Settings\barnardz-s\Local Settings\Temporary Internet Files\Content.IE5\O3YJVBK2\MP900442440[1].jpg"/>
          <p:cNvPicPr>
            <a:picLocks noChangeAspect="1" noChangeArrowheads="1"/>
          </p:cNvPicPr>
          <p:nvPr/>
        </p:nvPicPr>
        <p:blipFill>
          <a:blip r:embed="rId2" cstate="print"/>
          <a:srcRect/>
          <a:stretch>
            <a:fillRect/>
          </a:stretch>
        </p:blipFill>
        <p:spPr bwMode="auto">
          <a:xfrm>
            <a:off x="7596336" y="1"/>
            <a:ext cx="1547664" cy="183724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Illusion </a:t>
            </a:r>
            <a:r>
              <a:rPr lang="en-GB" dirty="0" err="1" smtClean="0"/>
              <a:t>vs</a:t>
            </a:r>
            <a:r>
              <a:rPr lang="en-GB" dirty="0" smtClean="0"/>
              <a:t> reality </a:t>
            </a:r>
            <a:endParaRPr lang="en-GB" dirty="0"/>
          </a:p>
        </p:txBody>
      </p:sp>
      <p:sp>
        <p:nvSpPr>
          <p:cNvPr id="3" name="Content Placeholder 2"/>
          <p:cNvSpPr>
            <a:spLocks noGrp="1"/>
          </p:cNvSpPr>
          <p:nvPr>
            <p:ph idx="1"/>
          </p:nvPr>
        </p:nvSpPr>
        <p:spPr>
          <a:xfrm>
            <a:off x="304800" y="1554162"/>
            <a:ext cx="8686800" cy="4971182"/>
          </a:xfrm>
        </p:spPr>
        <p:txBody>
          <a:bodyPr>
            <a:normAutofit/>
          </a:bodyPr>
          <a:lstStyle/>
          <a:p>
            <a:r>
              <a:rPr lang="en-US" sz="2000" dirty="0" smtClean="0"/>
              <a:t>The ability to distinguish illusion from reality and the co-mingling of the two is a key theme in "The Veldt." George ultimately agrees to turn on the nursery one more time, thus putting himself and his wife in jeopardy, because he believes that there is a definite distinction between illusion and reality. Something that is an illusion can never become truly "real." </a:t>
            </a:r>
          </a:p>
          <a:p>
            <a:endParaRPr lang="en-US" sz="2000" dirty="0" smtClean="0"/>
          </a:p>
          <a:p>
            <a:r>
              <a:rPr lang="en-US" sz="2000" dirty="0" smtClean="0"/>
              <a:t>This is why George believes that the lions pose no real threat. They are only part of a machine that creates wonderful illusions, "Walls, Lydia, remember; crystal walls, that's all they are. Oh, they look real, I must admit-Africa in your parlor-but it's all dimensional </a:t>
            </a:r>
            <a:r>
              <a:rPr lang="en-US" sz="2000" dirty="0" err="1" smtClean="0"/>
              <a:t>superactionary</a:t>
            </a:r>
            <a:r>
              <a:rPr lang="en-US" sz="2000" dirty="0" smtClean="0"/>
              <a:t>, supersensitive color film and mental tape film behind glass screens." </a:t>
            </a:r>
          </a:p>
          <a:p>
            <a:endParaRPr lang="en-US" sz="2000" dirty="0" smtClean="0"/>
          </a:p>
          <a:p>
            <a:r>
              <a:rPr lang="en-US" sz="2000" dirty="0" smtClean="0"/>
              <a:t>What George fails to understand is, in the world of this short story, illusion and reality are transposable. One can become the other at any moment. </a:t>
            </a:r>
            <a:endParaRPr lang="en-GB" sz="2000" dirty="0"/>
          </a:p>
        </p:txBody>
      </p:sp>
      <p:pic>
        <p:nvPicPr>
          <p:cNvPr id="4099" name="Picture 3" descr="C:\Documents and Settings\barnardz-s\Local Settings\Temporary Internet Files\Content.IE5\VVIP51FY\MC900078751[1].wmf"/>
          <p:cNvPicPr>
            <a:picLocks noChangeAspect="1" noChangeArrowheads="1"/>
          </p:cNvPicPr>
          <p:nvPr/>
        </p:nvPicPr>
        <p:blipFill>
          <a:blip r:embed="rId2" cstate="print"/>
          <a:srcRect/>
          <a:stretch>
            <a:fillRect/>
          </a:stretch>
        </p:blipFill>
        <p:spPr bwMode="auto">
          <a:xfrm>
            <a:off x="7343800" y="0"/>
            <a:ext cx="1800200" cy="1591174"/>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Man VS Machine </a:t>
            </a:r>
            <a:endParaRPr lang="en-GB" dirty="0"/>
          </a:p>
        </p:txBody>
      </p:sp>
      <p:sp>
        <p:nvSpPr>
          <p:cNvPr id="3" name="Content Placeholder 2"/>
          <p:cNvSpPr>
            <a:spLocks noGrp="1"/>
          </p:cNvSpPr>
          <p:nvPr>
            <p:ph idx="1"/>
          </p:nvPr>
        </p:nvSpPr>
        <p:spPr/>
        <p:txBody>
          <a:bodyPr>
            <a:normAutofit fontScale="70000" lnSpcReduction="20000"/>
          </a:bodyPr>
          <a:lstStyle/>
          <a:p>
            <a:r>
              <a:rPr lang="en-US" dirty="0" smtClean="0"/>
              <a:t>One of the major conflicts in Bradbury's story is that of man versus machine. The story is built around the struggle to control and direct the destructive power of the nursery's technology. Whoever controls the machine will have the ultimate power. </a:t>
            </a:r>
          </a:p>
          <a:p>
            <a:pPr>
              <a:buNone/>
            </a:pPr>
            <a:endParaRPr lang="en-US" dirty="0" smtClean="0"/>
          </a:p>
          <a:p>
            <a:r>
              <a:rPr lang="en-US" dirty="0" smtClean="0"/>
              <a:t>In this story man is destroyed by the machines in two ways: not only are George and Lydia murdered by the nursery's technology, but the children's humanity is also destroyed. By identifying so closely with the nursery, the children have become less than human. </a:t>
            </a:r>
          </a:p>
          <a:p>
            <a:endParaRPr lang="en-US" dirty="0" smtClean="0"/>
          </a:p>
          <a:p>
            <a:r>
              <a:rPr lang="en-US" dirty="0" smtClean="0"/>
              <a:t>They feel no guilt, remorse or regret when their parents die, and it is clear that they have become as cold and emotionless as the machinery that controls the nursery. </a:t>
            </a:r>
          </a:p>
          <a:p>
            <a:endParaRPr lang="en-GB" dirty="0"/>
          </a:p>
        </p:txBody>
      </p:sp>
      <p:pic>
        <p:nvPicPr>
          <p:cNvPr id="3074" name="Picture 2" descr="C:\Program Files\Microsoft Office\MEDIA\CAGCAT10\j0234657.wmf"/>
          <p:cNvPicPr>
            <a:picLocks noChangeAspect="1" noChangeArrowheads="1"/>
          </p:cNvPicPr>
          <p:nvPr/>
        </p:nvPicPr>
        <p:blipFill>
          <a:blip r:embed="rId2" cstate="print"/>
          <a:srcRect/>
          <a:stretch>
            <a:fillRect/>
          </a:stretch>
        </p:blipFill>
        <p:spPr bwMode="auto">
          <a:xfrm>
            <a:off x="7430414" y="5190134"/>
            <a:ext cx="1713586" cy="1667866"/>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Revenge </a:t>
            </a:r>
            <a:endParaRPr lang="en-GB"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
            </a:r>
            <a:br>
              <a:rPr lang="en-US" dirty="0" smtClean="0"/>
            </a:br>
            <a:endParaRPr lang="en-US" dirty="0" smtClean="0"/>
          </a:p>
          <a:p>
            <a:r>
              <a:rPr lang="en-US" dirty="0" smtClean="0"/>
              <a:t>"The Veldt" can be read as the ultimate children's revenge story. Children often feel powerless against adults and create elaborate fantasies in which they have the power to conquer any adult who refuses to give them what they want. </a:t>
            </a:r>
          </a:p>
          <a:p>
            <a:endParaRPr lang="en-US" dirty="0" smtClean="0"/>
          </a:p>
          <a:p>
            <a:r>
              <a:rPr lang="en-US" dirty="0" smtClean="0"/>
              <a:t>George triggers these fantasies in Peter and Wendy when he forbids them to take the rocket to New York. The children are used to getting their own way, and they become very angry when they cannot have what they want. Thus the cycle of revenge is set in motion. </a:t>
            </a:r>
          </a:p>
          <a:p>
            <a:endParaRPr lang="en-GB" dirty="0"/>
          </a:p>
        </p:txBody>
      </p:sp>
      <p:pic>
        <p:nvPicPr>
          <p:cNvPr id="2051" name="Picture 3" descr="C:\Documents and Settings\barnardz-s\Local Settings\Temporary Internet Files\Content.IE5\CMDNUPG8\MC900441241[1].jpg"/>
          <p:cNvPicPr>
            <a:picLocks noChangeAspect="1" noChangeArrowheads="1"/>
          </p:cNvPicPr>
          <p:nvPr/>
        </p:nvPicPr>
        <p:blipFill>
          <a:blip r:embed="rId2" cstate="print"/>
          <a:srcRect/>
          <a:stretch>
            <a:fillRect/>
          </a:stretch>
        </p:blipFill>
        <p:spPr bwMode="auto">
          <a:xfrm>
            <a:off x="7487816" y="0"/>
            <a:ext cx="1656184" cy="214290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 Topic sentence </a:t>
            </a:r>
            <a:endParaRPr lang="en-GB" dirty="0"/>
          </a:p>
        </p:txBody>
      </p:sp>
      <p:sp>
        <p:nvSpPr>
          <p:cNvPr id="3" name="Content Placeholder 2"/>
          <p:cNvSpPr>
            <a:spLocks noGrp="1"/>
          </p:cNvSpPr>
          <p:nvPr>
            <p:ph idx="1"/>
          </p:nvPr>
        </p:nvSpPr>
        <p:spPr/>
        <p:txBody>
          <a:bodyPr/>
          <a:lstStyle/>
          <a:p>
            <a:r>
              <a:rPr lang="en-GB" b="1" dirty="0" smtClean="0"/>
              <a:t>A way in which the key theme of __________ is conveyed is when the character of ________ (then refer to key incident) ___________  </a:t>
            </a:r>
            <a:r>
              <a:rPr lang="en-GB" b="1" i="1" dirty="0" smtClean="0">
                <a:solidFill>
                  <a:srgbClr val="7030A0"/>
                </a:solidFill>
              </a:rPr>
              <a:t>This is shown when _______ says </a:t>
            </a:r>
            <a:r>
              <a:rPr lang="en-GB" i="1" dirty="0" smtClean="0">
                <a:solidFill>
                  <a:srgbClr val="7030A0"/>
                </a:solidFill>
              </a:rPr>
              <a:t>“______________________________”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Today’s lesson</a:t>
            </a:r>
            <a:endParaRPr lang="en-GB" dirty="0"/>
          </a:p>
        </p:txBody>
      </p:sp>
      <p:sp>
        <p:nvSpPr>
          <p:cNvPr id="3" name="Content Placeholder 2"/>
          <p:cNvSpPr>
            <a:spLocks noGrp="1"/>
          </p:cNvSpPr>
          <p:nvPr>
            <p:ph idx="1"/>
          </p:nvPr>
        </p:nvSpPr>
        <p:spPr/>
        <p:txBody>
          <a:bodyPr>
            <a:normAutofit lnSpcReduction="10000"/>
          </a:bodyPr>
          <a:lstStyle/>
          <a:p>
            <a:r>
              <a:rPr lang="en-GB" dirty="0" smtClean="0"/>
              <a:t>Holiday homework is DUE </a:t>
            </a:r>
          </a:p>
          <a:p>
            <a:endParaRPr lang="en-GB" dirty="0" smtClean="0"/>
          </a:p>
          <a:p>
            <a:r>
              <a:rPr lang="en-GB" dirty="0" smtClean="0"/>
              <a:t>Peer assessment of essays using SQA criteria and essay checklists</a:t>
            </a:r>
          </a:p>
          <a:p>
            <a:endParaRPr lang="en-GB" dirty="0" smtClean="0"/>
          </a:p>
          <a:p>
            <a:r>
              <a:rPr lang="en-GB" dirty="0" smtClean="0"/>
              <a:t>Veldt notes </a:t>
            </a:r>
          </a:p>
          <a:p>
            <a:endParaRPr lang="en-GB" dirty="0" smtClean="0"/>
          </a:p>
          <a:p>
            <a:r>
              <a:rPr lang="en-GB" dirty="0" smtClean="0"/>
              <a:t>Add these key incidents to your </a:t>
            </a:r>
            <a:r>
              <a:rPr lang="en-GB" dirty="0" err="1" smtClean="0"/>
              <a:t>mindmaps</a:t>
            </a:r>
            <a:endParaRPr lang="en-GB"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Foreshadowing</a:t>
            </a:r>
            <a:endParaRPr lang="en-GB" dirty="0"/>
          </a:p>
        </p:txBody>
      </p:sp>
      <p:sp>
        <p:nvSpPr>
          <p:cNvPr id="3" name="Content Placeholder 2"/>
          <p:cNvSpPr>
            <a:spLocks noGrp="1"/>
          </p:cNvSpPr>
          <p:nvPr>
            <p:ph idx="1"/>
          </p:nvPr>
        </p:nvSpPr>
        <p:spPr/>
        <p:txBody>
          <a:bodyPr>
            <a:normAutofit/>
          </a:bodyPr>
          <a:lstStyle/>
          <a:p>
            <a:pPr>
              <a:buNone/>
            </a:pPr>
            <a:r>
              <a:rPr lang="en-US" sz="5400" dirty="0" smtClean="0"/>
              <a:t>Foreshadowing is a technique in which a writer drops hints about what is to happen later in a story.</a:t>
            </a:r>
            <a:endParaRPr lang="en-GB" sz="5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Foreshadowing</a:t>
            </a:r>
            <a:endParaRPr lang="en-GB" dirty="0"/>
          </a:p>
        </p:txBody>
      </p:sp>
      <p:sp>
        <p:nvSpPr>
          <p:cNvPr id="3" name="Content Placeholder 2"/>
          <p:cNvSpPr>
            <a:spLocks noGrp="1"/>
          </p:cNvSpPr>
          <p:nvPr>
            <p:ph idx="1"/>
          </p:nvPr>
        </p:nvSpPr>
        <p:spPr/>
        <p:txBody>
          <a:bodyPr/>
          <a:lstStyle/>
          <a:p>
            <a:r>
              <a:rPr lang="en-US" dirty="0" smtClean="0"/>
              <a:t>Early in the story when the parents, George and Lydia, are in the nursery looking out at the lions and the carcass that they are eating. </a:t>
            </a:r>
          </a:p>
          <a:p>
            <a:r>
              <a:rPr lang="en-US" dirty="0" smtClean="0"/>
              <a:t>They keep saying how they don't know what the animal that is being eaten is. </a:t>
            </a:r>
          </a:p>
          <a:p>
            <a:endParaRPr lang="en-US" dirty="0" smtClean="0"/>
          </a:p>
          <a:p>
            <a:r>
              <a:rPr lang="en-US" dirty="0" smtClean="0"/>
              <a:t>Later on in the story it is revealed that the animal represented is in fact themselves.</a:t>
            </a:r>
          </a:p>
          <a:p>
            <a:endParaRPr lang="en-GB" dirty="0"/>
          </a:p>
        </p:txBody>
      </p:sp>
      <p:pic>
        <p:nvPicPr>
          <p:cNvPr id="1026" name="Picture 2" descr="C:\Documents and Settings\barnardz-s\Local Settings\Temporary Internet Files\Content.IE5\PR61Y0ZQ\MP900403843[1].jpg"/>
          <p:cNvPicPr>
            <a:picLocks noChangeAspect="1" noChangeArrowheads="1"/>
          </p:cNvPicPr>
          <p:nvPr/>
        </p:nvPicPr>
        <p:blipFill>
          <a:blip r:embed="rId2" cstate="print"/>
          <a:srcRect/>
          <a:stretch>
            <a:fillRect/>
          </a:stretch>
        </p:blipFill>
        <p:spPr bwMode="auto">
          <a:xfrm>
            <a:off x="6148656" y="0"/>
            <a:ext cx="2995344" cy="1700808"/>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Foreshadowing	</a:t>
            </a:r>
            <a:endParaRPr lang="en-GB" dirty="0"/>
          </a:p>
        </p:txBody>
      </p:sp>
      <p:sp>
        <p:nvSpPr>
          <p:cNvPr id="3" name="Content Placeholder 2"/>
          <p:cNvSpPr>
            <a:spLocks noGrp="1"/>
          </p:cNvSpPr>
          <p:nvPr>
            <p:ph idx="1"/>
          </p:nvPr>
        </p:nvSpPr>
        <p:spPr/>
        <p:txBody>
          <a:bodyPr>
            <a:normAutofit fontScale="77500" lnSpcReduction="20000"/>
          </a:bodyPr>
          <a:lstStyle/>
          <a:p>
            <a:r>
              <a:rPr lang="en-US" dirty="0" smtClean="0"/>
              <a:t>When G&amp;L are being disrupted by screams coming from the nursery. Later on it is revealed that the </a:t>
            </a:r>
            <a:r>
              <a:rPr lang="en-US" u="sng" dirty="0" smtClean="0"/>
              <a:t>screams</a:t>
            </a:r>
            <a:r>
              <a:rPr lang="en-US" dirty="0" smtClean="0"/>
              <a:t> that they are hearing are their own when they are killed in the nursery by the lions.</a:t>
            </a:r>
          </a:p>
          <a:p>
            <a:endParaRPr lang="en-US" dirty="0" smtClean="0"/>
          </a:p>
          <a:p>
            <a:r>
              <a:rPr lang="en-US" dirty="0" smtClean="0"/>
              <a:t>The third piece of foreshadowing is expressed in two parts. At two points in the story the parents find old possessions of theirs in the nursery. The possessions that are found are George's old wallet and Lydia's old scarf. Both of the possessions are bloody and torn up when they find them, due to the fact that they have been torn up by the lions. This is also hinting at the inevitable demise of the parents in the nursery towards the end of the story</a:t>
            </a:r>
          </a:p>
          <a:p>
            <a:endParaRPr lang="en-GB" dirty="0" smtClean="0"/>
          </a:p>
          <a:p>
            <a:endParaRPr lang="en-GB" dirty="0"/>
          </a:p>
        </p:txBody>
      </p:sp>
      <p:pic>
        <p:nvPicPr>
          <p:cNvPr id="2050" name="Picture 2" descr="C:\Documents and Settings\barnardz-s\Local Settings\Temporary Internet Files\Content.IE5\1DWMABR5\MP900443085[1].jpg"/>
          <p:cNvPicPr>
            <a:picLocks noChangeAspect="1" noChangeArrowheads="1"/>
          </p:cNvPicPr>
          <p:nvPr/>
        </p:nvPicPr>
        <p:blipFill>
          <a:blip r:embed="rId3" cstate="print"/>
          <a:srcRect/>
          <a:stretch>
            <a:fillRect/>
          </a:stretch>
        </p:blipFill>
        <p:spPr bwMode="auto">
          <a:xfrm>
            <a:off x="4860031" y="0"/>
            <a:ext cx="1746509" cy="1157498"/>
          </a:xfrm>
          <a:prstGeom prst="rect">
            <a:avLst/>
          </a:prstGeom>
          <a:noFill/>
        </p:spPr>
      </p:pic>
      <p:pic>
        <p:nvPicPr>
          <p:cNvPr id="2051" name="Picture 3" descr="C:\Documents and Settings\barnardz-s\Local Settings\Temporary Internet Files\Content.IE5\L36KJ0HS\MC900232962[1].wmf"/>
          <p:cNvPicPr>
            <a:picLocks noChangeAspect="1" noChangeArrowheads="1"/>
          </p:cNvPicPr>
          <p:nvPr/>
        </p:nvPicPr>
        <p:blipFill>
          <a:blip r:embed="rId4" cstate="print"/>
          <a:srcRect/>
          <a:stretch>
            <a:fillRect/>
          </a:stretch>
        </p:blipFill>
        <p:spPr bwMode="auto">
          <a:xfrm>
            <a:off x="7020272" y="5373232"/>
            <a:ext cx="1893683" cy="1484768"/>
          </a:xfrm>
          <a:prstGeom prst="rect">
            <a:avLst/>
          </a:prstGeom>
          <a:noFill/>
        </p:spPr>
      </p:pic>
      <p:pic>
        <p:nvPicPr>
          <p:cNvPr id="2052" name="Picture 4" descr="C:\Documents and Settings\barnardz-s\Local Settings\Temporary Internet Files\Content.IE5\1DWMABR5\MC910217003[1].png"/>
          <p:cNvPicPr>
            <a:picLocks noChangeAspect="1" noChangeArrowheads="1"/>
          </p:cNvPicPr>
          <p:nvPr/>
        </p:nvPicPr>
        <p:blipFill>
          <a:blip r:embed="rId5" cstate="print"/>
          <a:srcRect/>
          <a:stretch>
            <a:fillRect/>
          </a:stretch>
        </p:blipFill>
        <p:spPr bwMode="auto">
          <a:xfrm>
            <a:off x="0" y="5667008"/>
            <a:ext cx="1379527" cy="119099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What’s In the title?</a:t>
            </a:r>
            <a:endParaRPr lang="en-GB" dirty="0"/>
          </a:p>
        </p:txBody>
      </p:sp>
      <p:pic>
        <p:nvPicPr>
          <p:cNvPr id="4" name="Content Placeholder 3" descr="7_lions.jpg"/>
          <p:cNvPicPr>
            <a:picLocks noGrp="1" noChangeAspect="1"/>
          </p:cNvPicPr>
          <p:nvPr>
            <p:ph idx="1"/>
          </p:nvPr>
        </p:nvPicPr>
        <p:blipFill>
          <a:blip r:embed="rId2" cstate="print"/>
          <a:stretch>
            <a:fillRect/>
          </a:stretch>
        </p:blipFill>
        <p:spPr>
          <a:xfrm>
            <a:off x="0" y="1430778"/>
            <a:ext cx="9144000" cy="5427222"/>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Foreshadowing</a:t>
            </a:r>
            <a:endParaRPr lang="en-GB" dirty="0"/>
          </a:p>
        </p:txBody>
      </p:sp>
      <p:sp>
        <p:nvSpPr>
          <p:cNvPr id="3" name="Content Placeholder 2"/>
          <p:cNvSpPr>
            <a:spLocks noGrp="1"/>
          </p:cNvSpPr>
          <p:nvPr>
            <p:ph idx="1"/>
          </p:nvPr>
        </p:nvSpPr>
        <p:spPr/>
        <p:txBody>
          <a:bodyPr/>
          <a:lstStyle/>
          <a:p>
            <a:r>
              <a:rPr lang="en-US" dirty="0" smtClean="0"/>
              <a:t>The final form of foreshadowing in </a:t>
            </a:r>
            <a:r>
              <a:rPr lang="en-US" i="1" dirty="0" smtClean="0"/>
              <a:t>The Veldt</a:t>
            </a:r>
            <a:r>
              <a:rPr lang="en-US" dirty="0" smtClean="0"/>
              <a:t> is when the psychiatrist is in the nursery talking to George, as the two are looking out into the African Veldt scene he says, "Now I'm feeling persecuted... Let's get out of here. I never cared for these damned rooms. Make me nervous". Here Bradbury is clearly hinting at how unsafe the nursery really is.</a:t>
            </a:r>
            <a:endParaRPr lang="en-GB" dirty="0"/>
          </a:p>
        </p:txBody>
      </p:sp>
      <p:pic>
        <p:nvPicPr>
          <p:cNvPr id="3074" name="Picture 2" descr="C:\Documents and Settings\barnardz-s\Local Settings\Temporary Internet Files\Content.IE5\X6BUTSSF\MC900347469[1].wmf"/>
          <p:cNvPicPr>
            <a:picLocks noChangeAspect="1" noChangeArrowheads="1"/>
          </p:cNvPicPr>
          <p:nvPr/>
        </p:nvPicPr>
        <p:blipFill>
          <a:blip r:embed="rId2" cstate="print"/>
          <a:srcRect/>
          <a:stretch>
            <a:fillRect/>
          </a:stretch>
        </p:blipFill>
        <p:spPr bwMode="auto">
          <a:xfrm>
            <a:off x="6444208" y="4973422"/>
            <a:ext cx="1570025" cy="1884578"/>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Personification</a:t>
            </a:r>
            <a:endParaRPr lang="en-GB" dirty="0"/>
          </a:p>
        </p:txBody>
      </p:sp>
      <p:sp>
        <p:nvSpPr>
          <p:cNvPr id="3" name="Content Placeholder 2"/>
          <p:cNvSpPr>
            <a:spLocks noGrp="1"/>
          </p:cNvSpPr>
          <p:nvPr>
            <p:ph idx="1"/>
          </p:nvPr>
        </p:nvSpPr>
        <p:spPr/>
        <p:txBody>
          <a:bodyPr>
            <a:normAutofit fontScale="70000" lnSpcReduction="20000"/>
          </a:bodyPr>
          <a:lstStyle/>
          <a:p>
            <a:endParaRPr lang="en-US" dirty="0" smtClean="0"/>
          </a:p>
          <a:p>
            <a:r>
              <a:rPr lang="en-US" dirty="0" smtClean="0"/>
              <a:t>The technique of personification involves attributing human characteristics to things that are not human. Bradbury uses this technique to great effect throughout "The Veldt." He personifies the nursery and the house itself by attributing emotions to these inanimate objects, </a:t>
            </a:r>
          </a:p>
          <a:p>
            <a:endParaRPr lang="en-US" dirty="0" smtClean="0"/>
          </a:p>
          <a:p>
            <a:r>
              <a:rPr lang="en-US" dirty="0" smtClean="0"/>
              <a:t>'''I don't imagine the room will like being turned off,' said the father. 'Nothing likes to die-even a room. I wonder if it hates me for wanting to switch it off?'" By turning the house into a living, breathing entity through personification, Bradbury heightens the tension and the threat. Now the parents are not only fighting their children, they are also pitted against a technological monster that is working to destroy them.</a:t>
            </a:r>
            <a:br>
              <a:rPr lang="en-US" dirty="0" smtClean="0"/>
            </a:br>
            <a:endParaRPr lang="en-GB"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Narrative style</a:t>
            </a:r>
            <a:endParaRPr lang="en-GB"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
            </a:r>
            <a:br>
              <a:rPr lang="en-US" dirty="0" smtClean="0"/>
            </a:br>
            <a:r>
              <a:rPr lang="en-US" dirty="0" smtClean="0"/>
              <a:t/>
            </a:r>
            <a:br>
              <a:rPr lang="en-US" dirty="0" smtClean="0"/>
            </a:br>
            <a:r>
              <a:rPr lang="en-US" dirty="0" smtClean="0"/>
              <a:t>The story is told from a third-person point of view which means the narrator does not directly take part in the story but reports the events to the reader. The narrator is closely aligned with the character of George Hadley, however. </a:t>
            </a:r>
          </a:p>
          <a:p>
            <a:endParaRPr lang="en-US" dirty="0" smtClean="0"/>
          </a:p>
          <a:p>
            <a:r>
              <a:rPr lang="en-US" dirty="0" smtClean="0"/>
              <a:t>He follows George's movements throughout the house and does not usually break away to report on scenes in which George is not involved. The story only breaks this pattern at the end, when George and Lydia are already dead and the narrator continues to report on the scene between Wendy, Peter and David </a:t>
            </a:r>
            <a:r>
              <a:rPr lang="en-US" dirty="0" err="1" smtClean="0"/>
              <a:t>McClean</a:t>
            </a:r>
            <a:r>
              <a:rPr lang="en-US" dirty="0" smtClean="0"/>
              <a:t>. </a:t>
            </a:r>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b="1" dirty="0" smtClean="0"/>
              <a:t>Ambiance</a:t>
            </a:r>
            <a:endParaRPr lang="en-GB" dirty="0"/>
          </a:p>
        </p:txBody>
      </p:sp>
      <p:sp>
        <p:nvSpPr>
          <p:cNvPr id="3" name="Content Placeholder 2"/>
          <p:cNvSpPr>
            <a:spLocks noGrp="1"/>
          </p:cNvSpPr>
          <p:nvPr>
            <p:ph idx="1"/>
          </p:nvPr>
        </p:nvSpPr>
        <p:spPr/>
        <p:txBody>
          <a:bodyPr>
            <a:normAutofit fontScale="70000" lnSpcReduction="20000"/>
          </a:bodyPr>
          <a:lstStyle/>
          <a:p>
            <a:r>
              <a:rPr lang="en-US" dirty="0" smtClean="0"/>
              <a:t/>
            </a:r>
            <a:br>
              <a:rPr lang="en-US" dirty="0" smtClean="0"/>
            </a:br>
            <a:r>
              <a:rPr lang="en-US" b="1" dirty="0" smtClean="0"/>
              <a:t/>
            </a:r>
            <a:br>
              <a:rPr lang="en-US" b="1" dirty="0" smtClean="0"/>
            </a:br>
            <a:r>
              <a:rPr lang="en-US" dirty="0" smtClean="0"/>
              <a:t>This is the emotional style that spreads out a work of fiction. Bradbury is able to set up a tense oppressive ambiance in the story by being very descriptive through the dialogue. </a:t>
            </a:r>
          </a:p>
          <a:p>
            <a:r>
              <a:rPr lang="en-US" dirty="0" smtClean="0"/>
              <a:t/>
            </a:r>
            <a:br>
              <a:rPr lang="en-US" dirty="0" smtClean="0"/>
            </a:br>
            <a:r>
              <a:rPr lang="en-US" dirty="0" smtClean="0"/>
              <a:t>"The hot straw smell of lion grass, the cool green smell of the hidden water hole, the great rusty smell of animals, the smell of dust like a red paprika in the hot air." </a:t>
            </a:r>
          </a:p>
          <a:p>
            <a:endParaRPr lang="en-US" dirty="0" smtClean="0"/>
          </a:p>
          <a:p>
            <a:r>
              <a:rPr lang="en-US" dirty="0" smtClean="0"/>
              <a:t>These lines create a certain atmosphere that you can clearly imagine and feel, as it also helps to add the sense of dread that comes from the storyline. Ambiance in the Veldt allows the reader to know before danger even strikes that something bad is bound to happen, and the story that they are reading is not a cheerful one.</a:t>
            </a:r>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Symbolism</a:t>
            </a:r>
            <a:endParaRPr lang="en-GB" dirty="0"/>
          </a:p>
        </p:txBody>
      </p:sp>
      <p:sp>
        <p:nvSpPr>
          <p:cNvPr id="3" name="Content Placeholder 2"/>
          <p:cNvSpPr>
            <a:spLocks noGrp="1"/>
          </p:cNvSpPr>
          <p:nvPr>
            <p:ph idx="1"/>
          </p:nvPr>
        </p:nvSpPr>
        <p:spPr>
          <a:xfrm>
            <a:off x="251520" y="1844824"/>
            <a:ext cx="2712645" cy="720635"/>
          </a:xfrm>
        </p:spPr>
        <p:txBody>
          <a:bodyPr>
            <a:normAutofit fontScale="62500" lnSpcReduction="20000"/>
          </a:bodyPr>
          <a:lstStyle/>
          <a:p>
            <a:r>
              <a:rPr lang="en-GB" dirty="0" smtClean="0"/>
              <a:t>What do the following represent?</a:t>
            </a:r>
          </a:p>
          <a:p>
            <a:endParaRPr lang="en-GB" dirty="0" smtClean="0"/>
          </a:p>
          <a:p>
            <a:endParaRPr lang="en-GB" dirty="0"/>
          </a:p>
        </p:txBody>
      </p:sp>
      <p:pic>
        <p:nvPicPr>
          <p:cNvPr id="1026" name="Picture 2" descr="C:\Documents and Settings\barnardz-s\Local Settings\Temporary Internet Files\Content.IE5\JK7Y576I\MP900385217[1].jpg"/>
          <p:cNvPicPr>
            <a:picLocks noChangeAspect="1" noChangeArrowheads="1"/>
          </p:cNvPicPr>
          <p:nvPr/>
        </p:nvPicPr>
        <p:blipFill>
          <a:blip r:embed="rId2" cstate="print"/>
          <a:srcRect/>
          <a:stretch>
            <a:fillRect/>
          </a:stretch>
        </p:blipFill>
        <p:spPr bwMode="auto">
          <a:xfrm>
            <a:off x="4963220" y="1743005"/>
            <a:ext cx="1427708" cy="1998791"/>
          </a:xfrm>
          <a:prstGeom prst="rect">
            <a:avLst/>
          </a:prstGeom>
          <a:noFill/>
        </p:spPr>
      </p:pic>
      <p:pic>
        <p:nvPicPr>
          <p:cNvPr id="1028" name="Picture 4" descr="C:\Documents and Settings\barnardz-s\Local Settings\Temporary Internet Files\Content.IE5\1DWMABR5\MC900391162[1].wmf"/>
          <p:cNvPicPr>
            <a:picLocks noChangeAspect="1" noChangeArrowheads="1"/>
          </p:cNvPicPr>
          <p:nvPr/>
        </p:nvPicPr>
        <p:blipFill>
          <a:blip r:embed="rId3" cstate="print"/>
          <a:srcRect/>
          <a:stretch>
            <a:fillRect/>
          </a:stretch>
        </p:blipFill>
        <p:spPr bwMode="auto">
          <a:xfrm>
            <a:off x="7668344" y="1628800"/>
            <a:ext cx="919886" cy="2480739"/>
          </a:xfrm>
          <a:prstGeom prst="rect">
            <a:avLst/>
          </a:prstGeom>
          <a:noFill/>
        </p:spPr>
      </p:pic>
      <p:pic>
        <p:nvPicPr>
          <p:cNvPr id="1029" name="Picture 5" descr="C:\Documents and Settings\barnardz-s\Local Settings\Temporary Internet Files\Content.IE5\079VBUUU\MP900446604[1].jpg"/>
          <p:cNvPicPr>
            <a:picLocks noChangeAspect="1" noChangeArrowheads="1"/>
          </p:cNvPicPr>
          <p:nvPr/>
        </p:nvPicPr>
        <p:blipFill>
          <a:blip r:embed="rId4" cstate="print"/>
          <a:srcRect/>
          <a:stretch>
            <a:fillRect/>
          </a:stretch>
        </p:blipFill>
        <p:spPr bwMode="auto">
          <a:xfrm>
            <a:off x="6228184" y="4653136"/>
            <a:ext cx="2345820" cy="1814101"/>
          </a:xfrm>
          <a:prstGeom prst="rect">
            <a:avLst/>
          </a:prstGeom>
          <a:noFill/>
        </p:spPr>
      </p:pic>
      <p:pic>
        <p:nvPicPr>
          <p:cNvPr id="1030" name="Picture 6" descr="C:\Documents and Settings\barnardz-s\Local Settings\Temporary Internet Files\Content.IE5\VVIP51FY\MP900439317[1].jpg"/>
          <p:cNvPicPr>
            <a:picLocks noChangeAspect="1" noChangeArrowheads="1"/>
          </p:cNvPicPr>
          <p:nvPr/>
        </p:nvPicPr>
        <p:blipFill>
          <a:blip r:embed="rId5" cstate="print"/>
          <a:srcRect/>
          <a:stretch>
            <a:fillRect/>
          </a:stretch>
        </p:blipFill>
        <p:spPr bwMode="auto">
          <a:xfrm>
            <a:off x="467544" y="2708920"/>
            <a:ext cx="2355978" cy="3537108"/>
          </a:xfrm>
          <a:prstGeom prst="rect">
            <a:avLst/>
          </a:prstGeom>
          <a:noFill/>
        </p:spPr>
      </p:pic>
      <p:pic>
        <p:nvPicPr>
          <p:cNvPr id="1031" name="Picture 7" descr="C:\Documents and Settings\barnardz-s\Local Settings\Temporary Internet Files\Content.IE5\1DWMABR5\MP900438774[1].jpg"/>
          <p:cNvPicPr>
            <a:picLocks noChangeAspect="1" noChangeArrowheads="1"/>
          </p:cNvPicPr>
          <p:nvPr/>
        </p:nvPicPr>
        <p:blipFill>
          <a:blip r:embed="rId6" cstate="print"/>
          <a:srcRect/>
          <a:stretch>
            <a:fillRect/>
          </a:stretch>
        </p:blipFill>
        <p:spPr bwMode="auto">
          <a:xfrm>
            <a:off x="3779912" y="3861048"/>
            <a:ext cx="1997968" cy="2996952"/>
          </a:xfrm>
          <a:prstGeom prst="rect">
            <a:avLst/>
          </a:prstGeom>
          <a:noFill/>
        </p:spPr>
      </p:pic>
      <p:pic>
        <p:nvPicPr>
          <p:cNvPr id="1032" name="Picture 8" descr="C:\Documents and Settings\barnardz-s\Local Settings\Temporary Internet Files\Content.IE5\L36KJ0HS\MC900192215[1].wmf"/>
          <p:cNvPicPr>
            <a:picLocks noChangeAspect="1" noChangeArrowheads="1"/>
          </p:cNvPicPr>
          <p:nvPr/>
        </p:nvPicPr>
        <p:blipFill>
          <a:blip r:embed="rId7" cstate="print"/>
          <a:srcRect/>
          <a:stretch>
            <a:fillRect/>
          </a:stretch>
        </p:blipFill>
        <p:spPr bwMode="auto">
          <a:xfrm>
            <a:off x="3059832" y="548680"/>
            <a:ext cx="1496309" cy="3127943"/>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Symbolism in The veldt </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The nursery/the house – symbolises technology outside of human control</a:t>
            </a:r>
          </a:p>
          <a:p>
            <a:endParaRPr lang="en-GB" dirty="0" smtClean="0"/>
          </a:p>
          <a:p>
            <a:r>
              <a:rPr lang="en-GB" dirty="0" smtClean="0"/>
              <a:t>The lions symbolise strength – as the house</a:t>
            </a:r>
          </a:p>
          <a:p>
            <a:pPr>
              <a:buNone/>
            </a:pPr>
            <a:r>
              <a:rPr lang="en-GB" dirty="0" smtClean="0"/>
              <a:t>grows in power the lions become more “real”. Lions also symbolise the ferocity of the children. </a:t>
            </a:r>
          </a:p>
          <a:p>
            <a:pPr>
              <a:buNone/>
            </a:pPr>
            <a:endParaRPr lang="en-GB" dirty="0" smtClean="0"/>
          </a:p>
          <a:p>
            <a:r>
              <a:rPr lang="en-GB" dirty="0" smtClean="0"/>
              <a:t>The vultures in the story symbolise death – they are swooping over the seemingly innocent picnic at the end of the story. </a:t>
            </a:r>
          </a:p>
          <a:p>
            <a:endParaRPr lang="en-GB" dirty="0" smtClean="0"/>
          </a:p>
          <a:p>
            <a:r>
              <a:rPr lang="en-GB" dirty="0" smtClean="0"/>
              <a:t>The heat symbolises the discomfort felt by  George and Lydia </a:t>
            </a:r>
          </a:p>
          <a:p>
            <a:endParaRPr lang="en-GB" dirty="0" smtClean="0"/>
          </a:p>
          <a:p>
            <a:r>
              <a:rPr lang="en-GB" dirty="0" smtClean="0"/>
              <a:t>The children’s names – Peter and Wendy – reminiscent of </a:t>
            </a:r>
          </a:p>
          <a:p>
            <a:pPr>
              <a:buNone/>
            </a:pPr>
            <a:r>
              <a:rPr lang="en-GB" dirty="0" smtClean="0"/>
              <a:t>Peter Pan by J.M.Barrie symbolise their longing for a world free of </a:t>
            </a:r>
          </a:p>
          <a:p>
            <a:pPr>
              <a:buNone/>
            </a:pPr>
            <a:r>
              <a:rPr lang="en-GB" dirty="0" smtClean="0"/>
              <a:t>adult control. </a:t>
            </a:r>
            <a:endParaRPr lang="en-GB" dirty="0"/>
          </a:p>
        </p:txBody>
      </p:sp>
      <p:pic>
        <p:nvPicPr>
          <p:cNvPr id="2050" name="Picture 2" descr="C:\Program Files\Microsoft Office\MEDIA\CAGCAT10\j0185604.wmf"/>
          <p:cNvPicPr>
            <a:picLocks noChangeAspect="1" noChangeArrowheads="1"/>
          </p:cNvPicPr>
          <p:nvPr/>
        </p:nvPicPr>
        <p:blipFill>
          <a:blip r:embed="rId2" cstate="print"/>
          <a:srcRect/>
          <a:stretch>
            <a:fillRect/>
          </a:stretch>
        </p:blipFill>
        <p:spPr bwMode="auto">
          <a:xfrm>
            <a:off x="7452320" y="260648"/>
            <a:ext cx="922630" cy="923544"/>
          </a:xfrm>
          <a:prstGeom prst="rect">
            <a:avLst/>
          </a:prstGeom>
          <a:noFill/>
        </p:spPr>
      </p:pic>
      <p:pic>
        <p:nvPicPr>
          <p:cNvPr id="2051" name="Picture 3" descr="C:\Documents and Settings\barnardz-s\Local Settings\Temporary Internet Files\Content.IE5\KKZV72M5\MC900013239[1].wmf"/>
          <p:cNvPicPr>
            <a:picLocks noChangeAspect="1" noChangeArrowheads="1"/>
          </p:cNvPicPr>
          <p:nvPr/>
        </p:nvPicPr>
        <p:blipFill>
          <a:blip r:embed="rId3" cstate="print"/>
          <a:srcRect/>
          <a:stretch>
            <a:fillRect/>
          </a:stretch>
        </p:blipFill>
        <p:spPr bwMode="auto">
          <a:xfrm>
            <a:off x="7733995" y="5141671"/>
            <a:ext cx="1410005" cy="1716329"/>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Essay question </a:t>
            </a:r>
            <a:endParaRPr lang="en-GB" dirty="0"/>
          </a:p>
        </p:txBody>
      </p:sp>
      <p:sp>
        <p:nvSpPr>
          <p:cNvPr id="3" name="Content Placeholder 2"/>
          <p:cNvSpPr>
            <a:spLocks noGrp="1"/>
          </p:cNvSpPr>
          <p:nvPr>
            <p:ph idx="1"/>
          </p:nvPr>
        </p:nvSpPr>
        <p:spPr/>
        <p:txBody>
          <a:bodyPr>
            <a:normAutofit/>
          </a:bodyPr>
          <a:lstStyle/>
          <a:p>
            <a:r>
              <a:rPr lang="en-US" sz="2800" b="1" dirty="0" smtClean="0"/>
              <a:t>5. Choose a novel or a short story which deals with the effects of evil or war or deceit or a </a:t>
            </a:r>
            <a:r>
              <a:rPr lang="en-US" sz="2800" dirty="0" smtClean="0"/>
              <a:t>breakdown in society or a breakdown in relationship(s).</a:t>
            </a:r>
          </a:p>
          <a:p>
            <a:endParaRPr lang="en-US" sz="2800" dirty="0" smtClean="0"/>
          </a:p>
          <a:p>
            <a:pPr>
              <a:buNone/>
            </a:pPr>
            <a:endParaRPr lang="en-US" sz="2800" dirty="0" smtClean="0"/>
          </a:p>
          <a:p>
            <a:r>
              <a:rPr lang="en-US" sz="2800" dirty="0" smtClean="0"/>
              <a:t>Show how any of these negative pressures affects the main character in the novel or short story and go on to show whether or not she or he tackles it successfully.</a:t>
            </a:r>
            <a:endParaRPr lang="en-GB" sz="2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Prose </a:t>
            </a:r>
            <a:endParaRPr lang="en-GB" dirty="0"/>
          </a:p>
        </p:txBody>
      </p:sp>
      <p:sp>
        <p:nvSpPr>
          <p:cNvPr id="3" name="Content Placeholder 2"/>
          <p:cNvSpPr>
            <a:spLocks noGrp="1"/>
          </p:cNvSpPr>
          <p:nvPr>
            <p:ph idx="1"/>
          </p:nvPr>
        </p:nvSpPr>
        <p:spPr/>
        <p:txBody>
          <a:bodyPr/>
          <a:lstStyle/>
          <a:p>
            <a:r>
              <a:rPr lang="en-GB" dirty="0" smtClean="0"/>
              <a:t>Choose a novel or short story which deals with an important human issue: for example, poverty, war, family conflict, injustice, or any other issue you regard as important.</a:t>
            </a:r>
          </a:p>
          <a:p>
            <a:endParaRPr lang="en-GB" dirty="0" smtClean="0"/>
          </a:p>
          <a:p>
            <a:r>
              <a:rPr lang="en-GB" dirty="0" smtClean="0"/>
              <a:t>State what the issue is and show how the characters cope with the issue in the course of the novel or short story.</a:t>
            </a:r>
            <a:endParaRPr lang="en-GB"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p.E.A.R</a:t>
            </a:r>
            <a:endParaRPr lang="en-GB" dirty="0"/>
          </a:p>
        </p:txBody>
      </p:sp>
      <p:sp>
        <p:nvSpPr>
          <p:cNvPr id="3" name="Content Placeholder 2"/>
          <p:cNvSpPr>
            <a:spLocks noGrp="1"/>
          </p:cNvSpPr>
          <p:nvPr>
            <p:ph idx="1"/>
          </p:nvPr>
        </p:nvSpPr>
        <p:spPr/>
        <p:txBody>
          <a:bodyPr>
            <a:normAutofit fontScale="85000" lnSpcReduction="20000"/>
          </a:bodyPr>
          <a:lstStyle/>
          <a:p>
            <a:pPr>
              <a:buNone/>
            </a:pPr>
            <a:endParaRPr lang="en-GB" dirty="0" smtClean="0"/>
          </a:p>
          <a:p>
            <a:r>
              <a:rPr lang="en-GB" dirty="0" smtClean="0"/>
              <a:t>Bradbury cleverly builds up this sense of foreboding  by a variety of techniques. He focuses on the colour yellow for the sun and the colour of the lions . The hidden "</a:t>
            </a:r>
            <a:r>
              <a:rPr lang="en-GB" dirty="0" err="1" smtClean="0"/>
              <a:t>odorophonics</a:t>
            </a:r>
            <a:r>
              <a:rPr lang="en-GB" dirty="0" smtClean="0"/>
              <a:t>" in the nursery let us imagine the smell of the fresh meat coming from "the panting, dripping mouths of the lions". Vultures cast shadows on the landscape, both literally and metaphorically, a device which is used to great effect both at the start and the end of the story to create its circular structure. These are obviously associated with death, normally of animals, but at the shocking end of the story the deaths are those of George and Lydia. </a:t>
            </a:r>
          </a:p>
          <a:p>
            <a:endParaRPr lang="en-GB" dirty="0" smtClean="0"/>
          </a:p>
          <a:p>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Veldt – a name for African plains</a:t>
            </a:r>
            <a:endParaRPr lang="en-GB" dirty="0"/>
          </a:p>
        </p:txBody>
      </p:sp>
      <p:pic>
        <p:nvPicPr>
          <p:cNvPr id="4" name="Content Placeholder 3" descr="E6600008-Middle_veldt_landscape_in_Swaziland-SPL.jpg"/>
          <p:cNvPicPr>
            <a:picLocks noGrp="1" noChangeAspect="1"/>
          </p:cNvPicPr>
          <p:nvPr>
            <p:ph idx="1"/>
          </p:nvPr>
        </p:nvPicPr>
        <p:blipFill>
          <a:blip r:embed="rId2" cstate="print"/>
          <a:stretch>
            <a:fillRect/>
          </a:stretch>
        </p:blipFill>
        <p:spPr>
          <a:xfrm>
            <a:off x="0" y="1412776"/>
            <a:ext cx="9144000" cy="5445224"/>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George Hadley </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George represents consumerism (love of shopping and material things) in the story. </a:t>
            </a:r>
          </a:p>
          <a:p>
            <a:endParaRPr lang="en-GB" dirty="0" smtClean="0"/>
          </a:p>
          <a:p>
            <a:r>
              <a:rPr lang="en-GB" dirty="0" smtClean="0"/>
              <a:t>His way of showing love is buying things for his family and this ends up in him buying the “Happy-life Home” which turns his spoilt children against him</a:t>
            </a:r>
          </a:p>
          <a:p>
            <a:endParaRPr lang="en-GB" dirty="0" smtClean="0"/>
          </a:p>
          <a:p>
            <a:r>
              <a:rPr lang="en-GB" dirty="0" smtClean="0"/>
              <a:t>His unshakeable belief that illusion cannot become reality is what kills him and Lydia. </a:t>
            </a:r>
          </a:p>
          <a:p>
            <a:endParaRPr lang="en-GB" dirty="0" smtClean="0"/>
          </a:p>
          <a:p>
            <a:endParaRPr lang="en-GB" dirty="0" smtClean="0"/>
          </a:p>
          <a:p>
            <a:endParaRPr lang="en-GB" dirty="0" smtClean="0"/>
          </a:p>
          <a:p>
            <a:pPr lvl="1"/>
            <a:endParaRPr lang="en-GB"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Lydia Hadley		</a:t>
            </a:r>
            <a:endParaRPr lang="en-GB" dirty="0"/>
          </a:p>
        </p:txBody>
      </p:sp>
      <p:sp>
        <p:nvSpPr>
          <p:cNvPr id="3" name="Content Placeholder 2"/>
          <p:cNvSpPr>
            <a:spLocks noGrp="1"/>
          </p:cNvSpPr>
          <p:nvPr>
            <p:ph idx="1"/>
          </p:nvPr>
        </p:nvSpPr>
        <p:spPr/>
        <p:txBody>
          <a:bodyPr/>
          <a:lstStyle/>
          <a:p>
            <a:r>
              <a:rPr lang="en-GB" dirty="0" smtClean="0"/>
              <a:t>Lydia Hadley is the character through which Bradbury conveys the uneasiness about the house and isolation from her family “I feel like I don’t belong here”</a:t>
            </a:r>
          </a:p>
          <a:p>
            <a:endParaRPr lang="en-GB" dirty="0" smtClean="0"/>
          </a:p>
          <a:p>
            <a:r>
              <a:rPr lang="en-GB" dirty="0" smtClean="0"/>
              <a:t>Lydia understands the destructive nature of the house before George and understands it has become a </a:t>
            </a:r>
            <a:r>
              <a:rPr lang="en-GB" u="sng" dirty="0" smtClean="0"/>
              <a:t>DYSTOPIA </a:t>
            </a:r>
            <a:endParaRPr lang="en-GB" u="sng"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children 		</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The children’s names are borrowed from J.M.Barrie’s “Peter Pan” – this draws parallels with the idea of “Neverland” which is free from adult control and where children never grow up. </a:t>
            </a:r>
          </a:p>
          <a:p>
            <a:endParaRPr lang="en-GB" dirty="0" smtClean="0"/>
          </a:p>
          <a:p>
            <a:r>
              <a:rPr lang="en-GB" dirty="0" smtClean="0"/>
              <a:t>The final ending is ironic and symbolic as the children eat a “picnic lunch” – this is an image of innocence with Wendy already replacing her mother by offering a cup of tea yet this innocent scene is hiding their parents’ brutal murder. </a:t>
            </a:r>
          </a:p>
          <a:p>
            <a:endParaRPr lang="en-GB" dirty="0" smtClean="0"/>
          </a:p>
          <a:p>
            <a:r>
              <a:rPr lang="en-US" dirty="0" smtClean="0"/>
              <a:t>When Wendy and Peter return home Bradbury describes them as having "cheeks like peppermint candy, eyes like bright blue agate marbles." The similes here serve to emphasize the fact that these are two cute, energetic children who might be found in any typical middle-American family. </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Peter </a:t>
            </a:r>
            <a:endParaRPr lang="en-GB" dirty="0"/>
          </a:p>
        </p:txBody>
      </p:sp>
      <p:sp>
        <p:nvSpPr>
          <p:cNvPr id="3" name="Content Placeholder 2"/>
          <p:cNvSpPr>
            <a:spLocks noGrp="1"/>
          </p:cNvSpPr>
          <p:nvPr>
            <p:ph idx="1"/>
          </p:nvPr>
        </p:nvSpPr>
        <p:spPr/>
        <p:txBody>
          <a:bodyPr/>
          <a:lstStyle/>
          <a:p>
            <a:r>
              <a:rPr lang="en-GB" dirty="0" smtClean="0"/>
              <a:t>Peter is measured, cold and cruel “I don’t think you’d better consider it any more, Father.” </a:t>
            </a:r>
          </a:p>
          <a:p>
            <a:endParaRPr lang="en-GB" dirty="0" smtClean="0"/>
          </a:p>
          <a:p>
            <a:r>
              <a:rPr lang="en-GB" dirty="0" smtClean="0"/>
              <a:t>Bradbury effectively creates a calculating, creepy ten year old boy we understand to be well capable of masterminding his parents’ murder. </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Themes </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Abandonment</a:t>
            </a:r>
          </a:p>
          <a:p>
            <a:endParaRPr lang="en-GB" dirty="0" smtClean="0"/>
          </a:p>
          <a:p>
            <a:r>
              <a:rPr lang="en-GB" dirty="0" smtClean="0"/>
              <a:t>Alienation</a:t>
            </a:r>
          </a:p>
          <a:p>
            <a:endParaRPr lang="en-GB" dirty="0" smtClean="0"/>
          </a:p>
          <a:p>
            <a:r>
              <a:rPr lang="en-GB" dirty="0" smtClean="0"/>
              <a:t>Consumerism </a:t>
            </a:r>
          </a:p>
          <a:p>
            <a:endParaRPr lang="en-GB" dirty="0" smtClean="0"/>
          </a:p>
          <a:p>
            <a:r>
              <a:rPr lang="en-GB" dirty="0" smtClean="0"/>
              <a:t>Illusion </a:t>
            </a:r>
            <a:r>
              <a:rPr lang="en-GB" dirty="0" err="1" smtClean="0"/>
              <a:t>vs</a:t>
            </a:r>
            <a:r>
              <a:rPr lang="en-GB" dirty="0" smtClean="0"/>
              <a:t> Reality </a:t>
            </a:r>
          </a:p>
          <a:p>
            <a:endParaRPr lang="en-GB" dirty="0" smtClean="0"/>
          </a:p>
          <a:p>
            <a:r>
              <a:rPr lang="en-GB" dirty="0" smtClean="0"/>
              <a:t>Man </a:t>
            </a:r>
            <a:r>
              <a:rPr lang="en-GB" dirty="0" err="1" smtClean="0"/>
              <a:t>vs</a:t>
            </a:r>
            <a:r>
              <a:rPr lang="en-GB" dirty="0" smtClean="0"/>
              <a:t> Machine</a:t>
            </a:r>
          </a:p>
          <a:p>
            <a:endParaRPr lang="en-GB" dirty="0" smtClean="0"/>
          </a:p>
          <a:p>
            <a:r>
              <a:rPr lang="en-GB" dirty="0" smtClean="0"/>
              <a:t>Revenge </a:t>
            </a:r>
          </a:p>
          <a:p>
            <a:endParaRPr lang="en-GB" dirty="0"/>
          </a:p>
        </p:txBody>
      </p:sp>
      <p:pic>
        <p:nvPicPr>
          <p:cNvPr id="1026" name="Picture 2" descr="C:\Documents and Settings\barnardz-s\Local Settings\Temporary Internet Files\Content.IE5\GDNW0OIR\MC900388924[1].wmf"/>
          <p:cNvPicPr>
            <a:picLocks noChangeAspect="1" noChangeArrowheads="1"/>
          </p:cNvPicPr>
          <p:nvPr/>
        </p:nvPicPr>
        <p:blipFill>
          <a:blip r:embed="rId2" cstate="print"/>
          <a:srcRect/>
          <a:stretch>
            <a:fillRect/>
          </a:stretch>
        </p:blipFill>
        <p:spPr bwMode="auto">
          <a:xfrm>
            <a:off x="4716016" y="1484784"/>
            <a:ext cx="3642682" cy="405556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Alienation</a:t>
            </a:r>
            <a:endParaRPr lang="en-GB" dirty="0"/>
          </a:p>
        </p:txBody>
      </p:sp>
      <p:sp>
        <p:nvSpPr>
          <p:cNvPr id="3" name="Content Placeholder 2"/>
          <p:cNvSpPr>
            <a:spLocks noGrp="1"/>
          </p:cNvSpPr>
          <p:nvPr>
            <p:ph idx="1"/>
          </p:nvPr>
        </p:nvSpPr>
        <p:spPr/>
        <p:txBody>
          <a:bodyPr>
            <a:normAutofit fontScale="77500" lnSpcReduction="20000"/>
          </a:bodyPr>
          <a:lstStyle/>
          <a:p>
            <a:r>
              <a:rPr lang="en-US" dirty="0" smtClean="0"/>
              <a:t>Alienation occurs when one feels cut off or estranged from what used to be comfortable and familiar. </a:t>
            </a:r>
          </a:p>
          <a:p>
            <a:pPr>
              <a:buNone/>
            </a:pPr>
            <a:endParaRPr lang="en-US" dirty="0" smtClean="0"/>
          </a:p>
          <a:p>
            <a:r>
              <a:rPr lang="en-US" dirty="0" smtClean="0"/>
              <a:t>A sense of isolation and uneasiness takes over. In "The Veldt," this theme is embodied in the character of Lydia. She is the first to recognize that there is something unfamiliar happening in the house and urges George to take a look at the nursery because, it "is different now than it was." </a:t>
            </a:r>
          </a:p>
          <a:p>
            <a:endParaRPr lang="en-US" dirty="0" smtClean="0"/>
          </a:p>
          <a:p>
            <a:r>
              <a:rPr lang="en-US" dirty="0" smtClean="0"/>
              <a:t>Lydia clearly recognizes her own feelings of alienation when she admits very early in the story, "I feel like I don't belong here. " </a:t>
            </a:r>
            <a:endParaRPr lang="en-GB"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1526</TotalTime>
  <Words>1787</Words>
  <Application>Microsoft Office PowerPoint</Application>
  <PresentationFormat>On-screen Show (4:3)</PresentationFormat>
  <Paragraphs>139</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Trek</vt:lpstr>
      <vt:lpstr>The Veldt </vt:lpstr>
      <vt:lpstr>What’s In the title?</vt:lpstr>
      <vt:lpstr>A Veldt – a name for African plains</vt:lpstr>
      <vt:lpstr>George Hadley </vt:lpstr>
      <vt:lpstr>Lydia Hadley  </vt:lpstr>
      <vt:lpstr>The children   </vt:lpstr>
      <vt:lpstr>Peter </vt:lpstr>
      <vt:lpstr>Themes </vt:lpstr>
      <vt:lpstr>Alienation</vt:lpstr>
      <vt:lpstr>Abandonment </vt:lpstr>
      <vt:lpstr>Consumerism</vt:lpstr>
      <vt:lpstr>Illusion vs reality </vt:lpstr>
      <vt:lpstr>Man VS Machine </vt:lpstr>
      <vt:lpstr>Revenge </vt:lpstr>
      <vt:lpstr>Example Topic sentence </vt:lpstr>
      <vt:lpstr>Today’s lesson</vt:lpstr>
      <vt:lpstr>Foreshadowing</vt:lpstr>
      <vt:lpstr>Foreshadowing</vt:lpstr>
      <vt:lpstr>Foreshadowing </vt:lpstr>
      <vt:lpstr>Foreshadowing</vt:lpstr>
      <vt:lpstr>Personification</vt:lpstr>
      <vt:lpstr>Narrative style</vt:lpstr>
      <vt:lpstr> Ambiance</vt:lpstr>
      <vt:lpstr>Symbolism</vt:lpstr>
      <vt:lpstr>Symbolism in The veldt </vt:lpstr>
      <vt:lpstr>Essay question </vt:lpstr>
      <vt:lpstr>Prose </vt:lpstr>
      <vt:lpstr>p.E.A.R</vt:lpstr>
    </vt:vector>
  </TitlesOfParts>
  <Company>Your Organization Name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Veldt </dc:title>
  <dc:creator>Your User Name</dc:creator>
  <cp:lastModifiedBy>Your User Name</cp:lastModifiedBy>
  <cp:revision>13</cp:revision>
  <dcterms:created xsi:type="dcterms:W3CDTF">2011-11-11T15:51:04Z</dcterms:created>
  <dcterms:modified xsi:type="dcterms:W3CDTF">2012-02-08T12:43:10Z</dcterms:modified>
</cp:coreProperties>
</file>